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23"/>
  </p:notesMasterIdLst>
  <p:sldIdLst>
    <p:sldId id="256" r:id="rId2"/>
    <p:sldId id="262" r:id="rId3"/>
    <p:sldId id="259" r:id="rId4"/>
    <p:sldId id="269" r:id="rId5"/>
    <p:sldId id="273" r:id="rId6"/>
    <p:sldId id="264" r:id="rId7"/>
    <p:sldId id="274" r:id="rId8"/>
    <p:sldId id="268" r:id="rId9"/>
    <p:sldId id="260" r:id="rId10"/>
    <p:sldId id="265" r:id="rId11"/>
    <p:sldId id="276" r:id="rId12"/>
    <p:sldId id="266" r:id="rId13"/>
    <p:sldId id="267" r:id="rId14"/>
    <p:sldId id="261" r:id="rId15"/>
    <p:sldId id="258" r:id="rId16"/>
    <p:sldId id="257" r:id="rId17"/>
    <p:sldId id="263" r:id="rId18"/>
    <p:sldId id="270" r:id="rId19"/>
    <p:sldId id="271" r:id="rId20"/>
    <p:sldId id="272" r:id="rId21"/>
    <p:sldId id="275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912" y="4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C36103-19AC-4769-A925-E864DDCAA158}" type="datetimeFigureOut">
              <a:rPr lang="en-AU" smtClean="0"/>
              <a:t>31/05/2016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6E7B91-05BD-4CFB-95CD-204F8505D24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023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6E7B91-05BD-4CFB-95CD-204F8505D246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3686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31" y="1449146"/>
            <a:ext cx="7526338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8831" y="5280847"/>
            <a:ext cx="7526338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020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800600"/>
            <a:ext cx="752633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5367338"/>
            <a:ext cx="7526337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39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85107" y="1338479"/>
            <a:ext cx="4749312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573" y="1495525"/>
            <a:ext cx="442038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1226" y="4700702"/>
            <a:ext cx="4418727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398884" y="1338479"/>
            <a:ext cx="3302316" cy="407546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582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3" y="2286585"/>
            <a:ext cx="3671336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6" y="2435956"/>
            <a:ext cx="328689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6450" y="2286000"/>
            <a:ext cx="3671888" cy="2300288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679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630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8" y="446089"/>
            <a:ext cx="3391762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AutoShape 4"/>
          <p:cNvSpPr>
            <a:spLocks noChangeAspect="1" noChangeArrowheads="1" noTextEdit="1"/>
          </p:cNvSpPr>
          <p:nvPr/>
        </p:nvSpPr>
        <p:spPr bwMode="auto">
          <a:xfrm>
            <a:off x="5233988" y="0"/>
            <a:ext cx="3910012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5" y="586171"/>
            <a:ext cx="1701800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4862" y="446089"/>
            <a:ext cx="4947376" cy="5414962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843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363651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697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0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2951396"/>
            <a:ext cx="7526337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863" y="5281200"/>
            <a:ext cx="7526337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473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996" y="2222287"/>
            <a:ext cx="367072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0" y="2222287"/>
            <a:ext cx="3670720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726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6" y="2174875"/>
            <a:ext cx="367072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9996" y="2751137"/>
            <a:ext cx="3687391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280" y="2174875"/>
            <a:ext cx="3670720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0" y="2751137"/>
            <a:ext cx="3670720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12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118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161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3" y="446086"/>
            <a:ext cx="2660650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46088"/>
            <a:ext cx="2660650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4" y="446087"/>
            <a:ext cx="4689475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2260737"/>
            <a:ext cx="2660650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09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996" y="727521"/>
            <a:ext cx="350154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9996" y="2344684"/>
            <a:ext cx="350154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7" y="6041361"/>
            <a:ext cx="732659" cy="365125"/>
          </a:xfrm>
        </p:spPr>
        <p:txBody>
          <a:bodyPr/>
          <a:lstStyle/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6041361"/>
            <a:ext cx="247156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5915887"/>
            <a:ext cx="796616" cy="490599"/>
          </a:xfrm>
        </p:spPr>
        <p:txBody>
          <a:bodyPr/>
          <a:lstStyle/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63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9997" y="447188"/>
            <a:ext cx="7524003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7" y="2184400"/>
            <a:ext cx="7524003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2797" y="6041361"/>
            <a:ext cx="628953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1422" y="6041361"/>
            <a:ext cx="993161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36A6E267-1961-DC47-8909-2AD16BAF8ABE}" type="datetimeFigureOut">
              <a:rPr lang="en-US" smtClean="0"/>
              <a:t>5/31/2016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04584" y="5915887"/>
            <a:ext cx="796616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9D1590DA-56EB-E440-AA82-0925BD636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086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capool.azurewebsites.net/index.php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apool.azurewebsites.net/index.php" TargetMode="Externa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capool.azurewebsites.net/index.php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95820" y="5353394"/>
            <a:ext cx="2463467" cy="840781"/>
          </a:xfrm>
        </p:spPr>
        <p:txBody>
          <a:bodyPr/>
          <a:lstStyle/>
          <a:p>
            <a:r>
              <a:rPr lang="en-US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CaPool</a:t>
            </a:r>
            <a:endParaRPr lang="en-US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873900" y="5991302"/>
            <a:ext cx="3313355" cy="40574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1" kern="1200">
                <a:solidFill>
                  <a:srgbClr val="FEFEFE"/>
                </a:solidFill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Shared Travel, Simplified</a:t>
            </a:r>
            <a:endParaRPr lang="en-US" sz="1800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75973" y="5644939"/>
            <a:ext cx="3469959" cy="40574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1" kern="1200">
                <a:solidFill>
                  <a:srgbClr val="FEFEFE"/>
                </a:solidFill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0" dirty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http://</a:t>
            </a:r>
            <a:r>
              <a:rPr lang="en-US" sz="1800" b="0" dirty="0" smtClean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capool.azurewebsites.net/</a:t>
            </a:r>
            <a:endParaRPr lang="en-US" sz="1800" b="0" dirty="0">
              <a:solidFill>
                <a:srgbClr val="00B0F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208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Advanced JavaScript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4577524"/>
          </a:xfrm>
        </p:spPr>
        <p:txBody>
          <a:bodyPr>
            <a:normAutofit/>
          </a:bodyPr>
          <a:lstStyle/>
          <a:p>
            <a:r>
              <a:rPr lang="en-US" dirty="0" smtClean="0"/>
              <a:t>Client Server Communication with </a:t>
            </a:r>
            <a:r>
              <a:rPr lang="en-US" dirty="0" smtClean="0"/>
              <a:t>JavaScript</a:t>
            </a:r>
          </a:p>
          <a:p>
            <a:pPr lvl="1"/>
            <a:r>
              <a:rPr lang="en-US" dirty="0" smtClean="0"/>
              <a:t>Background location tracking</a:t>
            </a:r>
          </a:p>
          <a:p>
            <a:pPr lvl="2"/>
            <a:r>
              <a:rPr lang="en-US" dirty="0" smtClean="0"/>
              <a:t>Obtains users Geolocation every 5 seconds, </a:t>
            </a:r>
            <a:r>
              <a:rPr lang="en-AU" dirty="0"/>
              <a:t>sends it to a </a:t>
            </a:r>
            <a:r>
              <a:rPr lang="en-AU" dirty="0" smtClean="0"/>
              <a:t>PHP </a:t>
            </a:r>
            <a:r>
              <a:rPr lang="en-AU" dirty="0"/>
              <a:t>file along with the user's unique ID via </a:t>
            </a:r>
            <a:r>
              <a:rPr lang="en-AU" dirty="0" smtClean="0"/>
              <a:t>JavaScript, </a:t>
            </a:r>
            <a:r>
              <a:rPr lang="en-AU" dirty="0"/>
              <a:t>which then adds the </a:t>
            </a:r>
            <a:r>
              <a:rPr lang="en-AU" dirty="0" smtClean="0"/>
              <a:t>data </a:t>
            </a:r>
            <a:r>
              <a:rPr lang="en-AU" dirty="0"/>
              <a:t>to the database, either through </a:t>
            </a:r>
            <a:r>
              <a:rPr lang="en-AU" dirty="0" smtClean="0"/>
              <a:t>an </a:t>
            </a:r>
            <a:r>
              <a:rPr lang="en-AU" dirty="0"/>
              <a:t>INSERT or UPDATE action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</a:t>
            </a:r>
            <a:r>
              <a:rPr lang="en-US" dirty="0" smtClean="0"/>
              <a:t>Exchange Format: JSON</a:t>
            </a:r>
          </a:p>
          <a:p>
            <a:pPr lvl="1"/>
            <a:r>
              <a:rPr lang="en-US" dirty="0" smtClean="0"/>
              <a:t>We </a:t>
            </a:r>
            <a:r>
              <a:rPr lang="en-US" dirty="0"/>
              <a:t>did not find JSON necessary as it is a non-extensible language </a:t>
            </a:r>
          </a:p>
          <a:p>
            <a:pPr lvl="1"/>
            <a:r>
              <a:rPr lang="en-US" dirty="0"/>
              <a:t>JSON has no validating tool </a:t>
            </a:r>
          </a:p>
          <a:p>
            <a:pPr lvl="1"/>
            <a:r>
              <a:rPr lang="en-US" dirty="0"/>
              <a:t>Not needed as we are not processing large amount of data at this time </a:t>
            </a:r>
          </a:p>
          <a:p>
            <a:pPr lvl="1"/>
            <a:r>
              <a:rPr lang="en-US" dirty="0"/>
              <a:t>Using a intermittent language would add unneeded </a:t>
            </a:r>
            <a:r>
              <a:rPr lang="en-US" dirty="0" smtClean="0"/>
              <a:t>complexity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4292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Advanced JavaScript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4577524"/>
          </a:xfrm>
        </p:spPr>
        <p:txBody>
          <a:bodyPr>
            <a:normAutofit/>
          </a:bodyPr>
          <a:lstStyle/>
          <a:p>
            <a:r>
              <a:rPr lang="en-US" dirty="0" smtClean="0"/>
              <a:t>External </a:t>
            </a:r>
            <a:r>
              <a:rPr lang="en-US" dirty="0" smtClean="0"/>
              <a:t>Libraries and/or API’s</a:t>
            </a:r>
          </a:p>
          <a:p>
            <a:pPr lvl="1"/>
            <a:r>
              <a:rPr lang="en-US" dirty="0" smtClean="0"/>
              <a:t>HTML5 standard API – Geolocation API</a:t>
            </a:r>
          </a:p>
          <a:p>
            <a:pPr lvl="1"/>
            <a:r>
              <a:rPr lang="en-US" dirty="0" smtClean="0"/>
              <a:t>jQuery</a:t>
            </a:r>
          </a:p>
          <a:p>
            <a:pPr lvl="1"/>
            <a:r>
              <a:rPr lang="en-US" dirty="0" smtClean="0"/>
              <a:t>Google Maps </a:t>
            </a:r>
            <a:r>
              <a:rPr lang="en-US" dirty="0" smtClean="0"/>
              <a:t>API</a:t>
            </a:r>
          </a:p>
          <a:p>
            <a:pPr lvl="1"/>
            <a:r>
              <a:rPr lang="en-US" dirty="0" err="1" smtClean="0"/>
              <a:t>Minimise</a:t>
            </a:r>
            <a:r>
              <a:rPr lang="en-US" dirty="0" smtClean="0"/>
              <a:t> library – login/sign up forms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JavaScript </a:t>
            </a:r>
            <a:r>
              <a:rPr lang="en-US" dirty="0" smtClean="0"/>
              <a:t>Proposal</a:t>
            </a:r>
          </a:p>
          <a:p>
            <a:pPr lvl="1"/>
            <a:r>
              <a:rPr lang="en-US" dirty="0" smtClean="0"/>
              <a:t>Distance and time from user to drivers </a:t>
            </a:r>
            <a:r>
              <a:rPr lang="en-US" dirty="0" smtClean="0"/>
              <a:t>route</a:t>
            </a:r>
          </a:p>
          <a:p>
            <a:pPr lvl="2"/>
            <a:r>
              <a:rPr lang="en-US" dirty="0" smtClean="0"/>
              <a:t>Data not obtainable from Google (for privacy)</a:t>
            </a:r>
          </a:p>
          <a:p>
            <a:pPr lvl="2"/>
            <a:r>
              <a:rPr lang="en-US" dirty="0" smtClean="0"/>
              <a:t>Replaced with FB </a:t>
            </a:r>
            <a:r>
              <a:rPr lang="en-US" dirty="0" smtClean="0"/>
              <a:t>login detection and photo display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3617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Server Side Language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of PHP</a:t>
            </a:r>
          </a:p>
          <a:p>
            <a:pPr lvl="1"/>
            <a:r>
              <a:rPr lang="en-US" dirty="0" smtClean="0"/>
              <a:t>Sign up</a:t>
            </a:r>
          </a:p>
          <a:p>
            <a:pPr lvl="1"/>
            <a:r>
              <a:rPr lang="en-US" dirty="0" smtClean="0"/>
              <a:t>Sign In</a:t>
            </a:r>
          </a:p>
          <a:p>
            <a:pPr lvl="1"/>
            <a:r>
              <a:rPr lang="en-US" dirty="0" smtClean="0"/>
              <a:t>Logout</a:t>
            </a:r>
          </a:p>
          <a:p>
            <a:pPr lvl="1"/>
            <a:r>
              <a:rPr lang="en-US" dirty="0" smtClean="0"/>
              <a:t>Session </a:t>
            </a:r>
            <a:r>
              <a:rPr lang="en-US" dirty="0" smtClean="0"/>
              <a:t>Control</a:t>
            </a:r>
          </a:p>
          <a:p>
            <a:pPr lvl="1"/>
            <a:r>
              <a:rPr lang="en-US" dirty="0" smtClean="0"/>
              <a:t>Facebook Detection, and Login</a:t>
            </a:r>
            <a:endParaRPr lang="en-US" dirty="0" smtClean="0"/>
          </a:p>
          <a:p>
            <a:r>
              <a:rPr lang="en-US" dirty="0" smtClean="0"/>
              <a:t>Features from Proposal</a:t>
            </a:r>
          </a:p>
          <a:p>
            <a:pPr lvl="1"/>
            <a:r>
              <a:rPr lang="en-US" dirty="0" smtClean="0"/>
              <a:t>Sign in, up and logout</a:t>
            </a:r>
          </a:p>
          <a:p>
            <a:pPr lvl="1"/>
            <a:r>
              <a:rPr lang="en-US" dirty="0" smtClean="0"/>
              <a:t>Cycling through passengers/drivers</a:t>
            </a:r>
          </a:p>
        </p:txBody>
      </p:sp>
    </p:spTree>
    <p:extLst>
      <p:ext uri="{BB962C8B-B14F-4D97-AF65-F5344CB8AC3E}">
        <p14:creationId xmlns:p14="http://schemas.microsoft.com/office/powerpoint/2010/main" val="104575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Database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729643"/>
            <a:ext cx="4338111" cy="312734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226" y="3729643"/>
            <a:ext cx="4321774" cy="3135723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521822" y="2139795"/>
            <a:ext cx="8245334" cy="128504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Appropriate DB</a:t>
            </a:r>
          </a:p>
          <a:p>
            <a:pPr lvl="1"/>
            <a:r>
              <a:rPr lang="en-US" dirty="0" smtClean="0"/>
              <a:t>Five different tables</a:t>
            </a:r>
          </a:p>
          <a:p>
            <a:r>
              <a:rPr lang="en-US" dirty="0" smtClean="0"/>
              <a:t>Communication with DB</a:t>
            </a:r>
          </a:p>
          <a:p>
            <a:pPr lvl="1"/>
            <a:r>
              <a:rPr lang="en-US" dirty="0" smtClean="0"/>
              <a:t>Email, password and FB id used for login. FB id used for login and photo.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647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7816" y="3138153"/>
            <a:ext cx="3286891" cy="652795"/>
          </a:xfrm>
        </p:spPr>
        <p:txBody>
          <a:bodyPr/>
          <a:lstStyle/>
          <a:p>
            <a:pPr algn="ctr"/>
            <a:r>
              <a:rPr lang="en-US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Security</a:t>
            </a:r>
            <a:endParaRPr lang="en-AU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4616450" y="3059737"/>
            <a:ext cx="3671888" cy="809626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DoS</a:t>
            </a:r>
            <a:r>
              <a:rPr lang="en-US" dirty="0" smtClean="0"/>
              <a:t> Attacks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OWASP Top 10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7192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1. What is a </a:t>
            </a:r>
            <a:r>
              <a:rPr lang="en-US" dirty="0" err="1" smtClean="0"/>
              <a:t>DoS</a:t>
            </a:r>
            <a:r>
              <a:rPr lang="en-US" dirty="0" smtClean="0"/>
              <a:t>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6"/>
            <a:ext cx="7524003" cy="4549815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DoS</a:t>
            </a:r>
            <a:r>
              <a:rPr lang="en-US" sz="2400" dirty="0" smtClean="0"/>
              <a:t>: Denial of Service Attack </a:t>
            </a:r>
          </a:p>
          <a:p>
            <a:r>
              <a:rPr lang="en-US" sz="2400" dirty="0" smtClean="0"/>
              <a:t>It’s a malicious attempt to deny access for the legitimate users of a service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An attacker uses varying amounts of non-trivial computing resources to send excess traffic to a site</a:t>
            </a:r>
          </a:p>
          <a:p>
            <a:r>
              <a:rPr lang="en-US" sz="2400" dirty="0" smtClean="0"/>
              <a:t> Causing the site to stop loading due to not being able to keep up with the number of concurrent (fake) users </a:t>
            </a:r>
          </a:p>
        </p:txBody>
      </p:sp>
    </p:spTree>
    <p:extLst>
      <p:ext uri="{BB962C8B-B14F-4D97-AF65-F5344CB8AC3E}">
        <p14:creationId xmlns:p14="http://schemas.microsoft.com/office/powerpoint/2010/main" val="3609960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1. </a:t>
            </a:r>
            <a:r>
              <a:rPr lang="en-US" dirty="0" err="1" smtClean="0"/>
              <a:t>DoS</a:t>
            </a:r>
            <a:r>
              <a:rPr lang="en-US" dirty="0" smtClean="0"/>
              <a:t> Attack Prevention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61308"/>
            <a:ext cx="8229600" cy="493170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Azure has built-in load balancers that starve off DOS type Attacks</a:t>
            </a:r>
          </a:p>
          <a:p>
            <a:pPr lvl="1"/>
            <a:r>
              <a:rPr lang="en-US" sz="2200" dirty="0" smtClean="0"/>
              <a:t>Uses standard detection and mitigation techniques such as SYN cookies, rate limiting, and connection limits. </a:t>
            </a:r>
          </a:p>
          <a:p>
            <a:r>
              <a:rPr lang="en-US" sz="2400" dirty="0" smtClean="0"/>
              <a:t>As the application is hosted in the cloud there is the advantage of auto-scaling when attacks occur, so the site is less likely to crash. </a:t>
            </a:r>
          </a:p>
          <a:p>
            <a:r>
              <a:rPr lang="en-US" sz="2400" dirty="0" smtClean="0"/>
              <a:t>Other practices taken:</a:t>
            </a:r>
          </a:p>
          <a:p>
            <a:pPr lvl="1"/>
            <a:r>
              <a:rPr lang="en-US" sz="2200" dirty="0" smtClean="0"/>
              <a:t>Frequent monitoring of traffic and database for any suspicious activity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76931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OWASP Top 10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181224"/>
            <a:ext cx="8200653" cy="4600575"/>
          </a:xfrm>
        </p:spPr>
        <p:txBody>
          <a:bodyPr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en-US" sz="2400" dirty="0" smtClean="0"/>
              <a:t>Injection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Broken Authentication and Session Management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Cross-Site Scripting (XSS)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Insecure Direct Object References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Security Misconfigurations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Sensitive Data Exposure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Missing Function Level Access Control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Cross-Site Request Forgery (CSRF)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Using Components with Known Vulnerabilities</a:t>
            </a:r>
          </a:p>
          <a:p>
            <a:pPr>
              <a:buFont typeface="+mj-lt"/>
              <a:buAutoNum type="arabicPeriod"/>
            </a:pPr>
            <a:r>
              <a:rPr lang="en-US" sz="2400" dirty="0" smtClean="0"/>
              <a:t> </a:t>
            </a:r>
            <a:r>
              <a:rPr lang="en-US" sz="2400" dirty="0" err="1" smtClean="0"/>
              <a:t>Unvalidated</a:t>
            </a:r>
            <a:r>
              <a:rPr lang="en-US" sz="2400" dirty="0" smtClean="0"/>
              <a:t> Redirects and Forwards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398969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OWASP Top 10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5041638"/>
          </a:xfrm>
        </p:spPr>
        <p:txBody>
          <a:bodyPr/>
          <a:lstStyle/>
          <a:p>
            <a:r>
              <a:rPr lang="en-US" dirty="0"/>
              <a:t>Broken Authentication and Session Management </a:t>
            </a:r>
          </a:p>
          <a:p>
            <a:pPr lvl="1"/>
            <a:r>
              <a:rPr lang="en-US" dirty="0"/>
              <a:t>Login exploration – logout button and login expiry at the end of each session</a:t>
            </a:r>
          </a:p>
          <a:p>
            <a:r>
              <a:rPr lang="en-US" dirty="0"/>
              <a:t>Security Misconfiguration</a:t>
            </a:r>
          </a:p>
          <a:p>
            <a:pPr lvl="1"/>
            <a:r>
              <a:rPr lang="en-US" dirty="0"/>
              <a:t>Custom Code and frequent monitoring of suspicious activity</a:t>
            </a:r>
          </a:p>
          <a:p>
            <a:r>
              <a:rPr lang="en-US" dirty="0"/>
              <a:t>Sensitive Data Exposure</a:t>
            </a:r>
          </a:p>
          <a:p>
            <a:pPr lvl="1"/>
            <a:r>
              <a:rPr lang="en-US" dirty="0"/>
              <a:t>Azure Protects the website by providing a cloud based platform </a:t>
            </a:r>
            <a:endParaRPr lang="en-AU" dirty="0" smtClean="0"/>
          </a:p>
          <a:p>
            <a:r>
              <a:rPr lang="en-US" dirty="0"/>
              <a:t>Missing Function Level Access Control</a:t>
            </a:r>
          </a:p>
          <a:p>
            <a:pPr lvl="1"/>
            <a:r>
              <a:rPr lang="en-US" dirty="0"/>
              <a:t>To protect against this asks for a security company to be employed to protect our system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903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OWASP Top 10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Cross Site Request Forgery (CSRF Or XSRF)</a:t>
            </a:r>
          </a:p>
          <a:p>
            <a:pPr lvl="1"/>
            <a:r>
              <a:rPr lang="en-US" dirty="0"/>
              <a:t>Being aware of the what the scammers usually ask to access the system – keep important access usernames and passwords confidential </a:t>
            </a:r>
          </a:p>
          <a:p>
            <a:r>
              <a:rPr lang="en-US" dirty="0"/>
              <a:t>Using Components with known Vulnerabilities</a:t>
            </a:r>
          </a:p>
          <a:p>
            <a:pPr lvl="1"/>
            <a:r>
              <a:rPr lang="en-US" dirty="0"/>
              <a:t>Keeping data libraries up-to-date and current</a:t>
            </a:r>
          </a:p>
          <a:p>
            <a:r>
              <a:rPr lang="en-US" dirty="0"/>
              <a:t>Invalidated Redirect &amp; Forwards</a:t>
            </a:r>
          </a:p>
          <a:p>
            <a:pPr lvl="1"/>
            <a:r>
              <a:rPr lang="en-US" dirty="0"/>
              <a:t>Keeping usernames and password secure and confidential </a:t>
            </a:r>
          </a:p>
        </p:txBody>
      </p:sp>
    </p:spTree>
    <p:extLst>
      <p:ext uri="{BB962C8B-B14F-4D97-AF65-F5344CB8AC3E}">
        <p14:creationId xmlns:p14="http://schemas.microsoft.com/office/powerpoint/2010/main" val="2993951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7816" y="2821696"/>
            <a:ext cx="3286891" cy="1143000"/>
          </a:xfrm>
        </p:spPr>
        <p:txBody>
          <a:bodyPr/>
          <a:lstStyle/>
          <a:p>
            <a:pPr algn="ctr"/>
            <a:r>
              <a:rPr lang="en-US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Cloud Deployment</a:t>
            </a:r>
            <a:endParaRPr lang="en-AU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4616450" y="2931233"/>
            <a:ext cx="4460875" cy="923926"/>
          </a:xfrm>
        </p:spPr>
        <p:txBody>
          <a:bodyPr/>
          <a:lstStyle/>
          <a:p>
            <a:r>
              <a:rPr lang="en-US" dirty="0" smtClean="0"/>
              <a:t>Microsoft Azure</a:t>
            </a:r>
          </a:p>
          <a:p>
            <a:r>
              <a:rPr lang="en-US" dirty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http://capool.azurewebsites.net</a:t>
            </a:r>
            <a:r>
              <a:rPr lang="en-US" dirty="0" smtClean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/</a:t>
            </a:r>
            <a:endParaRPr lang="en-US" dirty="0">
              <a:solidFill>
                <a:srgbClr val="00B0F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726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Extra Security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445006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Confidentiality </a:t>
            </a:r>
          </a:p>
          <a:p>
            <a:r>
              <a:rPr lang="en-US" dirty="0"/>
              <a:t>Integrity </a:t>
            </a:r>
          </a:p>
          <a:p>
            <a:pPr lvl="1"/>
            <a:r>
              <a:rPr lang="en-US" dirty="0"/>
              <a:t>Monitoring of code/messages </a:t>
            </a:r>
          </a:p>
          <a:p>
            <a:r>
              <a:rPr lang="en-US" dirty="0"/>
              <a:t>Authentication </a:t>
            </a:r>
          </a:p>
          <a:p>
            <a:pPr lvl="1"/>
            <a:r>
              <a:rPr lang="en-US" dirty="0"/>
              <a:t>Verify the identity by Facebook login and monitoring </a:t>
            </a:r>
          </a:p>
          <a:p>
            <a:r>
              <a:rPr lang="en-US" dirty="0"/>
              <a:t>Non-Repudiation </a:t>
            </a:r>
          </a:p>
          <a:p>
            <a:pPr lvl="1"/>
            <a:r>
              <a:rPr lang="en-US" dirty="0"/>
              <a:t>Ensuring that integrity and authentication are </a:t>
            </a:r>
            <a:r>
              <a:rPr lang="en-US" dirty="0" smtClean="0"/>
              <a:t>upheld</a:t>
            </a:r>
          </a:p>
          <a:p>
            <a:r>
              <a:rPr lang="en-US" dirty="0" smtClean="0"/>
              <a:t>HTTPS</a:t>
            </a:r>
          </a:p>
          <a:p>
            <a:pPr lvl="1"/>
            <a:r>
              <a:rPr lang="en-US" dirty="0" smtClean="0"/>
              <a:t>Not implemented as SSL have to be purchased, tutor advised  against this</a:t>
            </a:r>
          </a:p>
          <a:p>
            <a:r>
              <a:rPr lang="en-US" dirty="0" smtClean="0"/>
              <a:t>SSL Certificate</a:t>
            </a:r>
          </a:p>
          <a:p>
            <a:pPr lvl="1"/>
            <a:r>
              <a:rPr lang="en-AU" dirty="0" smtClean="0"/>
              <a:t>Binds together </a:t>
            </a:r>
            <a:r>
              <a:rPr lang="en-AU" dirty="0"/>
              <a:t>domain </a:t>
            </a:r>
            <a:r>
              <a:rPr lang="en-AU" dirty="0" smtClean="0"/>
              <a:t>name, with organizational </a:t>
            </a:r>
            <a:r>
              <a:rPr lang="en-AU" dirty="0"/>
              <a:t>identity (i.e</a:t>
            </a:r>
            <a:r>
              <a:rPr lang="en-AU"/>
              <a:t>. </a:t>
            </a:r>
            <a:r>
              <a:rPr lang="en-AU" smtClean="0"/>
              <a:t>name</a:t>
            </a:r>
            <a:r>
              <a:rPr lang="en-AU" dirty="0"/>
              <a:t>) and </a:t>
            </a:r>
            <a:r>
              <a:rPr lang="en-AU" dirty="0" smtClean="0"/>
              <a:t>location.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05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7816" y="2821696"/>
            <a:ext cx="3286891" cy="1143000"/>
          </a:xfrm>
        </p:spPr>
        <p:txBody>
          <a:bodyPr/>
          <a:lstStyle/>
          <a:p>
            <a:pPr algn="ctr"/>
            <a:r>
              <a:rPr lang="en-US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Cloud Deployment</a:t>
            </a:r>
            <a:endParaRPr lang="en-AU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4616450" y="2931233"/>
            <a:ext cx="4460875" cy="923926"/>
          </a:xfrm>
        </p:spPr>
        <p:txBody>
          <a:bodyPr/>
          <a:lstStyle/>
          <a:p>
            <a:r>
              <a:rPr lang="en-US" dirty="0" smtClean="0"/>
              <a:t>Microsoft Azure</a:t>
            </a:r>
          </a:p>
          <a:p>
            <a:r>
              <a:rPr lang="en-US" dirty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http://capool.azurewebsites.net</a:t>
            </a:r>
            <a:r>
              <a:rPr lang="en-US" dirty="0" smtClean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/</a:t>
            </a:r>
            <a:endParaRPr lang="en-US" dirty="0">
              <a:solidFill>
                <a:srgbClr val="00B0F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67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7816" y="3138153"/>
            <a:ext cx="3286891" cy="652795"/>
          </a:xfrm>
        </p:spPr>
        <p:txBody>
          <a:bodyPr/>
          <a:lstStyle/>
          <a:p>
            <a:pPr algn="ctr"/>
            <a:r>
              <a:rPr lang="en-US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Interface</a:t>
            </a:r>
            <a:endParaRPr lang="en-AU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4616450" y="2219325"/>
            <a:ext cx="3786468" cy="2623970"/>
          </a:xfrm>
        </p:spPr>
        <p:txBody>
          <a:bodyPr>
            <a:normAutofit/>
          </a:bodyPr>
          <a:lstStyle/>
          <a:p>
            <a:pPr algn="ctr"/>
            <a:r>
              <a:rPr lang="en-US" u="sng" dirty="0" smtClean="0"/>
              <a:t>1. UI &amp; UX</a:t>
            </a:r>
          </a:p>
          <a:p>
            <a:r>
              <a:rPr lang="en-US" dirty="0" err="1" smtClean="0"/>
              <a:t>Colour</a:t>
            </a:r>
            <a:r>
              <a:rPr lang="en-US" dirty="0" smtClean="0"/>
              <a:t> Scheme Consistency</a:t>
            </a:r>
          </a:p>
          <a:p>
            <a:r>
              <a:rPr lang="en-US" dirty="0" smtClean="0"/>
              <a:t>Contrast</a:t>
            </a:r>
          </a:p>
          <a:p>
            <a:r>
              <a:rPr lang="en-US" dirty="0" smtClean="0"/>
              <a:t>Layout Common Conventions</a:t>
            </a:r>
          </a:p>
          <a:p>
            <a:endParaRPr lang="en-US" dirty="0" smtClean="0"/>
          </a:p>
          <a:p>
            <a:pPr algn="ctr"/>
            <a:r>
              <a:rPr lang="en-US" u="sng" dirty="0" smtClean="0"/>
              <a:t>2. Accessibility &amp; Responsiveness</a:t>
            </a:r>
          </a:p>
        </p:txBody>
      </p:sp>
    </p:spTree>
    <p:extLst>
      <p:ext uri="{BB962C8B-B14F-4D97-AF65-F5344CB8AC3E}">
        <p14:creationId xmlns:p14="http://schemas.microsoft.com/office/powerpoint/2010/main" val="228285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997" y="447188"/>
            <a:ext cx="7909674" cy="970450"/>
          </a:xfrm>
        </p:spPr>
        <p:txBody>
          <a:bodyPr/>
          <a:lstStyle/>
          <a:p>
            <a:r>
              <a:rPr lang="en-US" dirty="0" smtClean="0"/>
              <a:t>1. UI/UX: </a:t>
            </a:r>
            <a:r>
              <a:rPr lang="en-US" dirty="0" err="1" smtClean="0"/>
              <a:t>Colour</a:t>
            </a:r>
            <a:r>
              <a:rPr lang="en-US" dirty="0" smtClean="0"/>
              <a:t> Scheme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791" y="2417524"/>
            <a:ext cx="2454384" cy="444047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7524"/>
            <a:ext cx="2462841" cy="4440476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5142380" y="2417524"/>
            <a:ext cx="3786468" cy="444047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u="sng" dirty="0" smtClean="0"/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5142380" y="2417524"/>
            <a:ext cx="3786468" cy="444047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The website primarily uses a </a:t>
            </a:r>
            <a:r>
              <a:rPr lang="en-US" dirty="0" err="1" smtClean="0"/>
              <a:t>colour</a:t>
            </a:r>
            <a:r>
              <a:rPr lang="en-US" dirty="0" smtClean="0"/>
              <a:t> scheme consisting of five main </a:t>
            </a:r>
            <a:r>
              <a:rPr lang="en-US" dirty="0" err="1" smtClean="0"/>
              <a:t>colours</a:t>
            </a:r>
            <a:r>
              <a:rPr lang="en-US" dirty="0" smtClean="0"/>
              <a:t>:</a:t>
            </a:r>
          </a:p>
          <a:p>
            <a:pPr algn="ctr">
              <a:buFont typeface="+mj-lt"/>
              <a:buAutoNum type="arabicPeriod"/>
            </a:pPr>
            <a:r>
              <a:rPr lang="en-US" dirty="0" smtClean="0"/>
              <a:t>Black</a:t>
            </a:r>
          </a:p>
          <a:p>
            <a:pPr algn="ctr">
              <a:buFont typeface="+mj-lt"/>
              <a:buAutoNum type="arabicPeriod"/>
            </a:pPr>
            <a:r>
              <a:rPr lang="en-US" dirty="0" smtClean="0"/>
              <a:t>Grey</a:t>
            </a:r>
          </a:p>
          <a:p>
            <a:pPr algn="ctr">
              <a:buFont typeface="+mj-lt"/>
              <a:buAutoNum type="arabicPeriod"/>
            </a:pPr>
            <a:r>
              <a:rPr lang="en-US" dirty="0" smtClean="0"/>
              <a:t>Blue</a:t>
            </a:r>
          </a:p>
          <a:p>
            <a:pPr algn="ctr">
              <a:buFont typeface="+mj-lt"/>
              <a:buAutoNum type="arabicPeriod"/>
            </a:pPr>
            <a:r>
              <a:rPr lang="en-US" dirty="0" smtClean="0"/>
              <a:t>Teal</a:t>
            </a:r>
          </a:p>
          <a:p>
            <a:pPr algn="ctr">
              <a:buFont typeface="+mj-lt"/>
              <a:buAutoNum type="arabicPeriod"/>
            </a:pPr>
            <a:r>
              <a:rPr lang="en-US" dirty="0" smtClean="0"/>
              <a:t>White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82" r="16679"/>
          <a:stretch/>
        </p:blipFill>
        <p:spPr>
          <a:xfrm>
            <a:off x="7052234" y="5610412"/>
            <a:ext cx="2002119" cy="89059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476"/>
          <a:stretch/>
        </p:blipFill>
        <p:spPr>
          <a:xfrm>
            <a:off x="4995850" y="5610412"/>
            <a:ext cx="2056384" cy="890594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524247" y="4760820"/>
            <a:ext cx="1328459" cy="7375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Oval 11"/>
          <p:cNvSpPr/>
          <p:nvPr/>
        </p:nvSpPr>
        <p:spPr>
          <a:xfrm>
            <a:off x="3533400" y="2343338"/>
            <a:ext cx="1328459" cy="7375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Oval 12"/>
          <p:cNvSpPr/>
          <p:nvPr/>
        </p:nvSpPr>
        <p:spPr>
          <a:xfrm>
            <a:off x="3383095" y="4131144"/>
            <a:ext cx="637776" cy="5851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Oval 13"/>
          <p:cNvSpPr/>
          <p:nvPr/>
        </p:nvSpPr>
        <p:spPr>
          <a:xfrm>
            <a:off x="2658118" y="4978630"/>
            <a:ext cx="1955719" cy="83647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593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997" y="447188"/>
            <a:ext cx="7909674" cy="970450"/>
          </a:xfrm>
        </p:spPr>
        <p:txBody>
          <a:bodyPr/>
          <a:lstStyle/>
          <a:p>
            <a:r>
              <a:rPr lang="en-US" dirty="0" smtClean="0"/>
              <a:t>1. UI/UX: Contrast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7524"/>
            <a:ext cx="2462841" cy="4440476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5142380" y="2417524"/>
            <a:ext cx="3786468" cy="444047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u="sng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061" b="27577"/>
          <a:stretch/>
        </p:blipFill>
        <p:spPr>
          <a:xfrm>
            <a:off x="3103418" y="3780650"/>
            <a:ext cx="6040582" cy="3077350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>
          <a:xfrm>
            <a:off x="593521" y="4774674"/>
            <a:ext cx="1328459" cy="7375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Oval 10"/>
          <p:cNvSpPr/>
          <p:nvPr/>
        </p:nvSpPr>
        <p:spPr>
          <a:xfrm>
            <a:off x="6134793" y="3780650"/>
            <a:ext cx="1269076" cy="4034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Oval 15"/>
          <p:cNvSpPr/>
          <p:nvPr/>
        </p:nvSpPr>
        <p:spPr>
          <a:xfrm>
            <a:off x="5999017" y="4190181"/>
            <a:ext cx="1532313" cy="4034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Oval 16"/>
          <p:cNvSpPr/>
          <p:nvPr/>
        </p:nvSpPr>
        <p:spPr>
          <a:xfrm>
            <a:off x="3929148" y="5900395"/>
            <a:ext cx="775855" cy="4034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3103418" y="1969943"/>
            <a:ext cx="6040581" cy="171536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Whenever important text was to be displayed to, or entered by the user, one of two options was used: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White text for darker/</a:t>
            </a:r>
            <a:r>
              <a:rPr lang="en-US" dirty="0" err="1" smtClean="0"/>
              <a:t>colourful</a:t>
            </a:r>
            <a:r>
              <a:rPr lang="en-US" dirty="0" smtClean="0"/>
              <a:t> backgrounds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Black/grey text on white backgrounds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5912" y="4846714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1.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673019" y="3803301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2</a:t>
            </a:r>
            <a:r>
              <a:rPr lang="en-US" sz="2800" b="1" dirty="0" smtClean="0">
                <a:solidFill>
                  <a:srgbClr val="FF0000"/>
                </a:solidFill>
              </a:rPr>
              <a:t>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491771" y="5840496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3</a:t>
            </a:r>
            <a:r>
              <a:rPr lang="en-US" sz="2800" b="1" dirty="0" smtClean="0">
                <a:solidFill>
                  <a:srgbClr val="FF0000"/>
                </a:solidFill>
              </a:rPr>
              <a:t>.</a:t>
            </a:r>
            <a:endParaRPr lang="en-AU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72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394" y="4917282"/>
            <a:ext cx="7526337" cy="566738"/>
          </a:xfrm>
        </p:spPr>
        <p:txBody>
          <a:bodyPr/>
          <a:lstStyle/>
          <a:p>
            <a:r>
              <a:rPr lang="en-US" dirty="0" smtClean="0"/>
              <a:t>1. UI/UX: Layout Common Conventions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2" y="5524499"/>
            <a:ext cx="7526337" cy="1333501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Menu – left-hand side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Heading Bar with </a:t>
            </a:r>
            <a:r>
              <a:rPr lang="en-US" sz="1600" dirty="0" smtClean="0"/>
              <a:t>Logo – links to homepage, middle top of page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Search Bar – close to top of page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Locate Me Button – bottom right hand corner</a:t>
            </a:r>
          </a:p>
          <a:p>
            <a:pPr marL="342900" indent="-342900">
              <a:buFont typeface="+mj-lt"/>
              <a:buAutoNum type="arabicPeriod"/>
            </a:pPr>
            <a:endParaRPr lang="en-AU" sz="1600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" b="4459"/>
          <a:stretch/>
        </p:blipFill>
        <p:spPr>
          <a:xfrm>
            <a:off x="0" y="-2381"/>
            <a:ext cx="9144000" cy="5029200"/>
          </a:xfrm>
        </p:spPr>
      </p:pic>
      <p:sp>
        <p:nvSpPr>
          <p:cNvPr id="10" name="Oval 9"/>
          <p:cNvSpPr/>
          <p:nvPr/>
        </p:nvSpPr>
        <p:spPr>
          <a:xfrm>
            <a:off x="19051" y="9526"/>
            <a:ext cx="571499" cy="57149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TextBox 10"/>
          <p:cNvSpPr txBox="1"/>
          <p:nvPr/>
        </p:nvSpPr>
        <p:spPr>
          <a:xfrm>
            <a:off x="676274" y="9525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1.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1733551" y="457201"/>
            <a:ext cx="5838824" cy="57149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TextBox 13"/>
          <p:cNvSpPr txBox="1"/>
          <p:nvPr/>
        </p:nvSpPr>
        <p:spPr>
          <a:xfrm>
            <a:off x="6419849" y="-3036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3.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429624" y="3514725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4.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6724650" y="4066520"/>
            <a:ext cx="2419350" cy="57149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Oval 17"/>
          <p:cNvSpPr/>
          <p:nvPr/>
        </p:nvSpPr>
        <p:spPr>
          <a:xfrm>
            <a:off x="3429000" y="0"/>
            <a:ext cx="2143126" cy="45720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TextBox 18"/>
          <p:cNvSpPr txBox="1"/>
          <p:nvPr/>
        </p:nvSpPr>
        <p:spPr>
          <a:xfrm>
            <a:off x="2928937" y="-69054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2</a:t>
            </a:r>
            <a:r>
              <a:rPr lang="en-US" sz="2800" b="1" dirty="0" smtClean="0">
                <a:solidFill>
                  <a:srgbClr val="FF0000"/>
                </a:solidFill>
              </a:rPr>
              <a:t>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305674" y="4196302"/>
            <a:ext cx="1404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Locate Me</a:t>
            </a:r>
            <a:endParaRPr lang="en-AU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6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Accessibility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271" y="2299855"/>
            <a:ext cx="3052649" cy="4245048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 smtClean="0"/>
              <a:t>ALT Tags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Description of images for screen readers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HTML5 Semantic Elements</a:t>
            </a:r>
          </a:p>
          <a:p>
            <a:pPr marL="800100" lvl="1" indent="-342900">
              <a:buFont typeface="+mj-lt"/>
              <a:buAutoNum type="alphaUcPeriod"/>
            </a:pPr>
            <a:r>
              <a:rPr lang="en-US" dirty="0" err="1" smtClean="0"/>
              <a:t>Nav</a:t>
            </a:r>
            <a:r>
              <a:rPr lang="en-AU" dirty="0" smtClean="0"/>
              <a:t> &amp; </a:t>
            </a:r>
            <a:r>
              <a:rPr lang="en-US" dirty="0" smtClean="0"/>
              <a:t>Heading</a:t>
            </a:r>
          </a:p>
          <a:p>
            <a:pPr marL="800100" lvl="1" indent="-342900">
              <a:buFont typeface="+mj-lt"/>
              <a:buAutoNum type="alphaUcPeriod"/>
            </a:pPr>
            <a:r>
              <a:rPr lang="en-US" dirty="0" smtClean="0"/>
              <a:t>Aside</a:t>
            </a:r>
            <a:endParaRPr lang="en-US" dirty="0"/>
          </a:p>
          <a:p>
            <a:pPr marL="800100" lvl="1" indent="-342900">
              <a:buFont typeface="+mj-lt"/>
              <a:buAutoNum type="alphaUcPeriod"/>
            </a:pPr>
            <a:r>
              <a:rPr lang="en-US" dirty="0" smtClean="0"/>
              <a:t>Search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84" y="2768830"/>
            <a:ext cx="6084916" cy="35072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91549" y="5541818"/>
            <a:ext cx="9973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</a:rPr>
              <a:t>Locate Me</a:t>
            </a:r>
            <a:endParaRPr lang="en-AU" sz="1200" dirty="0">
              <a:solidFill>
                <a:schemeClr val="tx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6389" y="3434369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1.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68683" y="3292050"/>
            <a:ext cx="885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2B.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52263" y="2668290"/>
            <a:ext cx="7558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2A.</a:t>
            </a:r>
            <a:endParaRPr lang="en-AU" sz="28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21700" y="2911149"/>
            <a:ext cx="831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2C.</a:t>
            </a:r>
            <a:endParaRPr lang="en-AU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42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Responsiveness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806" y="2417524"/>
            <a:ext cx="2454384" cy="444047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55" y="2417525"/>
            <a:ext cx="2473644" cy="44404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1476" y="2417525"/>
            <a:ext cx="2480266" cy="4440476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5638426" y="1077819"/>
            <a:ext cx="3505574" cy="94222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iPhone 6:</a:t>
            </a:r>
          </a:p>
          <a:p>
            <a:pPr marL="0" indent="0" algn="ctr">
              <a:buNone/>
            </a:pPr>
            <a:r>
              <a:rPr lang="en-US" dirty="0" smtClean="0"/>
              <a:t>375 x 667px (later doubled)</a:t>
            </a:r>
          </a:p>
        </p:txBody>
      </p:sp>
    </p:spTree>
    <p:extLst>
      <p:ext uri="{BB962C8B-B14F-4D97-AF65-F5344CB8AC3E}">
        <p14:creationId xmlns:p14="http://schemas.microsoft.com/office/powerpoint/2010/main" val="2697638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7816" y="3138153"/>
            <a:ext cx="3286891" cy="652795"/>
          </a:xfrm>
        </p:spPr>
        <p:txBody>
          <a:bodyPr/>
          <a:lstStyle/>
          <a:p>
            <a:pPr algn="ctr"/>
            <a:r>
              <a:rPr lang="en-US" b="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Functionality</a:t>
            </a:r>
            <a:endParaRPr lang="en-AU" b="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4616450" y="2771774"/>
            <a:ext cx="3671888" cy="1242845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Advanced JavaScript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Server Side Language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Database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8392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Custom 1">
      <a:dk1>
        <a:srgbClr val="43FFF4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345</TotalTime>
  <Words>794</Words>
  <Application>Microsoft Office PowerPoint</Application>
  <PresentationFormat>On-screen Show (4:3)</PresentationFormat>
  <Paragraphs>149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Century Gothic</vt:lpstr>
      <vt:lpstr>Helvetica</vt:lpstr>
      <vt:lpstr>Trebuchet MS</vt:lpstr>
      <vt:lpstr>Wingdings 2</vt:lpstr>
      <vt:lpstr>Quotable</vt:lpstr>
      <vt:lpstr>CaPool</vt:lpstr>
      <vt:lpstr>Cloud Deployment</vt:lpstr>
      <vt:lpstr>Interface</vt:lpstr>
      <vt:lpstr>1. UI/UX: Colour Scheme</vt:lpstr>
      <vt:lpstr>1. UI/UX: Contrast</vt:lpstr>
      <vt:lpstr>1. UI/UX: Layout Common Conventions</vt:lpstr>
      <vt:lpstr>2. Accessibility</vt:lpstr>
      <vt:lpstr>2. Responsiveness</vt:lpstr>
      <vt:lpstr>Functionality</vt:lpstr>
      <vt:lpstr>1. Advanced JavaScript</vt:lpstr>
      <vt:lpstr>1. Advanced JavaScript</vt:lpstr>
      <vt:lpstr>2. Server Side Language</vt:lpstr>
      <vt:lpstr>3. Database</vt:lpstr>
      <vt:lpstr>Security</vt:lpstr>
      <vt:lpstr>1. What is a DoS? </vt:lpstr>
      <vt:lpstr>1. DoS Attack Prevention </vt:lpstr>
      <vt:lpstr>2. OWASP Top 10</vt:lpstr>
      <vt:lpstr>2. OWASP Top 10</vt:lpstr>
      <vt:lpstr>2. OWASP Top 10</vt:lpstr>
      <vt:lpstr>2. Extra Security</vt:lpstr>
      <vt:lpstr>Cloud Deployment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Freya Rogers</dc:creator>
  <cp:lastModifiedBy>Mitchell Woods</cp:lastModifiedBy>
  <cp:revision>87</cp:revision>
  <dcterms:created xsi:type="dcterms:W3CDTF">2016-05-14T03:16:57Z</dcterms:created>
  <dcterms:modified xsi:type="dcterms:W3CDTF">2016-05-31T04:33:11Z</dcterms:modified>
</cp:coreProperties>
</file>